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84"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FD3C15A-0F9E-4050-9363-2960CCE40B53}" type="datetimeFigureOut">
              <a:rPr lang="ru-RU" smtClean="0"/>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27400545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3C15A-0F9E-4050-9363-2960CCE40B53}" type="datetimeFigureOut">
              <a:rPr lang="ru-RU" smtClean="0"/>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13317848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3C15A-0F9E-4050-9363-2960CCE40B53}" type="datetimeFigureOut">
              <a:rPr lang="ru-RU" smtClean="0"/>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6595594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3C15A-0F9E-4050-9363-2960CCE40B53}" type="datetimeFigureOut">
              <a:rPr lang="ru-RU" smtClean="0"/>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18745399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FD3C15A-0F9E-4050-9363-2960CCE40B53}" type="datetimeFigureOut">
              <a:rPr lang="ru-RU" smtClean="0"/>
              <a:t>26.07.2018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25461730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FD3C15A-0F9E-4050-9363-2960CCE40B53}" type="datetimeFigureOut">
              <a:rPr lang="ru-RU" smtClean="0"/>
              <a:t>26.07.2018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11243096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FD3C15A-0F9E-4050-9363-2960CCE40B53}" type="datetimeFigureOut">
              <a:rPr lang="ru-RU" smtClean="0"/>
              <a:t>26.07.2018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26552679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FD3C15A-0F9E-4050-9363-2960CCE40B53}" type="datetimeFigureOut">
              <a:rPr lang="ru-RU" smtClean="0"/>
              <a:t>26.07.2018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40169632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FD3C15A-0F9E-4050-9363-2960CCE40B53}" type="datetimeFigureOut">
              <a:rPr lang="ru-RU" smtClean="0"/>
              <a:t>26.07.2018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7704213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FD3C15A-0F9E-4050-9363-2960CCE40B53}" type="datetimeFigureOut">
              <a:rPr lang="ru-RU" smtClean="0"/>
              <a:t>26.07.2018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37086723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FD3C15A-0F9E-4050-9363-2960CCE40B53}" type="datetimeFigureOut">
              <a:rPr lang="ru-RU" smtClean="0"/>
              <a:t>26.07.2018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1B6702-4512-4471-AA47-9B153A0E5180}" type="slidenum">
              <a:rPr lang="ru-RU" smtClean="0"/>
              <a:t>‹#›</a:t>
            </a:fld>
            <a:endParaRPr lang="ru-RU"/>
          </a:p>
        </p:txBody>
      </p:sp>
    </p:spTree>
    <p:extLst>
      <p:ext uri="{BB962C8B-B14F-4D97-AF65-F5344CB8AC3E}">
        <p14:creationId xmlns:p14="http://schemas.microsoft.com/office/powerpoint/2010/main" val="23754519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D3C15A-0F9E-4050-9363-2960CCE40B53}" type="datetimeFigureOut">
              <a:rPr lang="ru-RU" smtClean="0"/>
              <a:t>26.07.2018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1B6702-4512-4471-AA47-9B153A0E5180}" type="slidenum">
              <a:rPr lang="ru-RU" smtClean="0"/>
              <a:t>‹#›</a:t>
            </a:fld>
            <a:endParaRPr lang="ru-RU"/>
          </a:p>
        </p:txBody>
      </p:sp>
    </p:spTree>
    <p:extLst>
      <p:ext uri="{BB962C8B-B14F-4D97-AF65-F5344CB8AC3E}">
        <p14:creationId xmlns:p14="http://schemas.microsoft.com/office/powerpoint/2010/main" val="2214770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yandex.ru/images/search?rpt=simage&amp;noreask=1&amp;source=qa&amp;text=%D0%9A%D0%BE%D0%BD%D1%81%D1%82%D0%B8%D1%82%D1%83%D1%86%D0%B8%D1%8F%20%D0%A0%D0%BE%D1%81%D1%81%D0%B8%D0%B9%D1%81%D0%BA%D0%BE%D0%B9%20%D0%A4%D0%B5%D0%B4%D0%B5%D1%80%D0%B0%D1%86%D0%B8%D0%B8&amp;stype=image&amp;lr=7&amp;parent-reqid=1532519954948604-1502000489224480644409017-man1-356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yandex.ru/images/search?rpt=simage&amp;noreask=1&amp;source=qa&amp;text=%D0%A2%D1%80%D1%83%D0%B4%D0%BE%D0%B2%D0%BE%D0%B9%20%D0%BA%D0%BE%D0%B4%D0%B5%D0%BA%D1%81%20%D0%A0%D0%A4&amp;stype=image&amp;lr=7&amp;parent-reqid=1532519725721325-987983390328406549910135-sas1-776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75527" y="1491906"/>
            <a:ext cx="7658636" cy="2732365"/>
          </a:xfrm>
        </p:spPr>
        <p:txBody>
          <a:bodyPr>
            <a:normAutofit fontScale="90000"/>
          </a:bodyPr>
          <a:lstStyle/>
          <a:p>
            <a:r>
              <a:rPr lang="ru-RU" dirty="0"/>
              <a:t/>
            </a:r>
            <a:br>
              <a:rPr lang="ru-RU" dirty="0"/>
            </a:br>
            <a:r>
              <a:rPr lang="ru-RU" b="1"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Охрана </a:t>
            </a:r>
            <a:r>
              <a:rPr lang="ru-RU"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труда как правовой </a:t>
            </a:r>
            <a:r>
              <a:rPr lang="ru-RU" b="1"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институт</a:t>
            </a:r>
            <a:endParaRPr lang="ru-RU"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4" name="Подзаголовок 2"/>
          <p:cNvSpPr txBox="1">
            <a:spLocks/>
          </p:cNvSpPr>
          <p:nvPr/>
        </p:nvSpPr>
        <p:spPr>
          <a:xfrm>
            <a:off x="8152327" y="5888610"/>
            <a:ext cx="3554568" cy="596475"/>
          </a:xfrm>
          <a:prstGeom prst="rect">
            <a:avLst/>
          </a:prstGeom>
        </p:spPr>
        <p:txBody>
          <a:bodyPr vert="horz" lIns="91440" tIns="45720" rIns="91440" bIns="45720" rtlCol="0">
            <a:normAutofit fontScale="5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ru-RU" sz="4000" dirty="0" smtClean="0">
                <a:solidFill>
                  <a:schemeClr val="accent6">
                    <a:lumMod val="50000"/>
                  </a:schemeClr>
                </a:solidFill>
              </a:rPr>
              <a:t>Выполнил: </a:t>
            </a:r>
            <a:r>
              <a:rPr lang="ru-RU" sz="4000" dirty="0" err="1" smtClean="0">
                <a:solidFill>
                  <a:schemeClr val="accent6">
                    <a:lumMod val="50000"/>
                  </a:schemeClr>
                </a:solidFill>
              </a:rPr>
              <a:t>Щемелев</a:t>
            </a:r>
            <a:r>
              <a:rPr lang="ru-RU" sz="4000" dirty="0" smtClean="0">
                <a:solidFill>
                  <a:schemeClr val="accent6">
                    <a:lumMod val="50000"/>
                  </a:schemeClr>
                </a:solidFill>
              </a:rPr>
              <a:t> А.И. </a:t>
            </a:r>
            <a:endParaRPr lang="ru-RU" sz="4000" dirty="0">
              <a:solidFill>
                <a:schemeClr val="accent6">
                  <a:lumMod val="50000"/>
                </a:schemeClr>
              </a:solidFill>
            </a:endParaRPr>
          </a:p>
        </p:txBody>
      </p:sp>
    </p:spTree>
    <p:extLst>
      <p:ext uri="{BB962C8B-B14F-4D97-AF65-F5344CB8AC3E}">
        <p14:creationId xmlns:p14="http://schemas.microsoft.com/office/powerpoint/2010/main" val="42931283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1989" y="249216"/>
            <a:ext cx="8963696" cy="974278"/>
          </a:xfrm>
        </p:spPr>
        <p:txBody>
          <a:bodyPr>
            <a:no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Правовые основы законодательства костромской области в области охраны </a:t>
            </a:r>
            <a:r>
              <a:rPr lang="ru-RU" sz="2400" b="1" cap="all" dirty="0" smtClean="0">
                <a:solidFill>
                  <a:srgbClr val="C00000"/>
                </a:solidFill>
                <a:latin typeface="Tahoma" panose="020B0604030504040204" pitchFamily="34" charset="0"/>
                <a:ea typeface="Tahoma" panose="020B0604030504040204" pitchFamily="34" charset="0"/>
                <a:cs typeface="Tahoma" panose="020B0604030504040204" pitchFamily="34" charset="0"/>
              </a:rPr>
              <a:t>труда</a:t>
            </a:r>
            <a:endPar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2871989" y="1400621"/>
            <a:ext cx="8868177" cy="4897147"/>
          </a:xfrm>
        </p:spPr>
        <p:txBody>
          <a:bodyPr>
            <a:noAutofit/>
          </a:bodyPr>
          <a:lstStyle/>
          <a:p>
            <a:pPr fontAlgn="base"/>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Закон Костромской области от 17 ноября 2000 года № 116-ЗКО «Об охране труда в Костромской области» регулирует отношения по разграничению полномочий органов государственной власти Костромской области в области охраны труда, в частности управление охраной труда в области.</a:t>
            </a:r>
          </a:p>
          <a:p>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Закон Костромской области от 22 ноября 2005 года № 333-ЗКО «О наделении органов местного самоуправления отдельными государственными полномочиями Костромской области по решению вопросов в сфере трудовых отношений» принят Костромской областной Думой 16 ноября 2005 года (с изменениями от 1 марта 2006 года, 24 апреля 2008 года, 4 февраля 2009 года).</a:t>
            </a:r>
          </a:p>
        </p:txBody>
      </p:sp>
      <p:pic>
        <p:nvPicPr>
          <p:cNvPr id="7170" name="Picture 2" descr="https://upload.wikimedia.org/wikipedia/commons/thumb/7/74/Coat_of_Arms_of_Kostroma.svg/949px-Coat_of_Arms_of_Kostroma.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700679"/>
            <a:ext cx="2485623" cy="3137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95358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17441" y="223457"/>
            <a:ext cx="8739389" cy="1141703"/>
          </a:xfrm>
        </p:spPr>
        <p:txBody>
          <a:bodyPr>
            <a:no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Правовые особенности охраны труда в образовательной организации дополнительного </a:t>
            </a:r>
            <a:r>
              <a:rPr lang="ru-RU" sz="2400" b="1" cap="all" dirty="0" smtClean="0">
                <a:solidFill>
                  <a:srgbClr val="C00000"/>
                </a:solidFill>
                <a:latin typeface="Tahoma" panose="020B0604030504040204" pitchFamily="34" charset="0"/>
                <a:ea typeface="Tahoma" panose="020B0604030504040204" pitchFamily="34" charset="0"/>
                <a:cs typeface="Tahoma" panose="020B0604030504040204" pitchFamily="34" charset="0"/>
              </a:rPr>
              <a:t>образования</a:t>
            </a:r>
            <a:endPar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3786388" y="1365160"/>
            <a:ext cx="8185598" cy="4958367"/>
          </a:xfrm>
        </p:spPr>
        <p:txBody>
          <a:bodyPr>
            <a:noAutofit/>
          </a:bodyPr>
          <a:lstStyle/>
          <a:p>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Особенности охраны труда в образовательной организации дополнительного образования изложены в Примерном положении о системе управления охраной труда в образовательной организации дополнительного образования (Приложение № 2 к Постановлению Исполнительного комитета Профсоюза работников народного образования РФ от 29.05.2018 г. № 13-12 «О Примерных положениях о СУОТ»).</a:t>
            </a:r>
          </a:p>
          <a:p>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Примерное положение определяет порядок организации работы по охране труда и структуру управления охраной труда в образовательной организации дополнительного образования (далее – образовательная организация), служит правовой и организационно-методической основой локальных нормативных актов по охране труда и обеспечению безопасности образовательного процесса. </a:t>
            </a:r>
          </a:p>
        </p:txBody>
      </p:sp>
      <p:pic>
        <p:nvPicPr>
          <p:cNvPr id="8194" name="Picture 2" descr="http://forum-msk.info/attachments/yaskin-jpg.375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21900"/>
            <a:ext cx="3695208" cy="2771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7569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00022" y="352246"/>
            <a:ext cx="7469747" cy="690943"/>
          </a:xfrm>
        </p:spPr>
        <p:txBody>
          <a:bodyPr>
            <a:norm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Несчастные случаи на </a:t>
            </a:r>
            <a:r>
              <a:rPr lang="ru-RU" sz="2400" b="1" cap="all" dirty="0" smtClean="0">
                <a:solidFill>
                  <a:srgbClr val="C00000"/>
                </a:solidFill>
                <a:latin typeface="Tahoma" panose="020B0604030504040204" pitchFamily="34" charset="0"/>
                <a:ea typeface="Tahoma" panose="020B0604030504040204" pitchFamily="34" charset="0"/>
                <a:cs typeface="Tahoma" panose="020B0604030504040204" pitchFamily="34" charset="0"/>
              </a:rPr>
              <a:t>производстве</a:t>
            </a:r>
            <a:endPar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2949261" y="1043189"/>
            <a:ext cx="8687873" cy="3390318"/>
          </a:xfrm>
        </p:spPr>
        <p:txBody>
          <a:bodyPr>
            <a:normAutofit/>
          </a:bodyPr>
          <a:lstStyle/>
          <a:p>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Расследование и учет несчастных случаев на производстве и профессиональных заболеваний в силу статьи 210 ТК РФ являются одним из основных направлений государственной политики в области охраны труда.</a:t>
            </a:r>
          </a:p>
          <a:p>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Трудовой кодекс РФ закрепляет перечень несчастных случаев, подлежащих расследования и учету (статья 227), обязанности работодателя при несчастном случае (статья 228), порядок проведения расследования несчастных случаев (статья 229-2), порядок оформления материалов расследования (статья 230) и другие.</a:t>
            </a:r>
          </a:p>
          <a:p>
            <a:pPr marL="0" indent="0">
              <a:buNone/>
            </a:pPr>
            <a:endParaRPr lang="ru-RU" dirty="0"/>
          </a:p>
        </p:txBody>
      </p:sp>
      <p:pic>
        <p:nvPicPr>
          <p:cNvPr id="9218" name="Picture 2" descr="http://thaipedia.fedpress.ru/sites/fedpress/files/images_news_fields/4_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4251" y="4082602"/>
            <a:ext cx="3974742" cy="2649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13421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1835" y="210579"/>
            <a:ext cx="8739389" cy="1325563"/>
          </a:xfrm>
        </p:spPr>
        <p:txBody>
          <a:bodyPr>
            <a:normAutofit fontScale="90000"/>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Обязательное социальное страхование работников от несчастных случаев на производстве и профессиональных заболеваний</a:t>
            </a:r>
          </a:p>
        </p:txBody>
      </p:sp>
      <p:sp>
        <p:nvSpPr>
          <p:cNvPr id="3" name="Объект 2"/>
          <p:cNvSpPr>
            <a:spLocks noGrp="1"/>
          </p:cNvSpPr>
          <p:nvPr>
            <p:ph idx="1"/>
          </p:nvPr>
        </p:nvSpPr>
        <p:spPr>
          <a:xfrm>
            <a:off x="2781835" y="1536142"/>
            <a:ext cx="8752268" cy="2898846"/>
          </a:xfrm>
        </p:spPr>
        <p:txBody>
          <a:bodyPr>
            <a:normAutofit lnSpcReduction="10000"/>
          </a:bodyPr>
          <a:lstStyle/>
          <a:p>
            <a:pPr marL="0" indent="450850">
              <a:lnSpc>
                <a:spcPct val="120000"/>
              </a:lnSpc>
              <a:buNone/>
            </a:pP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Обязательное социальное страхование от несчастных случаев на производстве и профессиональных заболеваний является видом социального страхования (Федеральный закон от 24 июля 1998 года № 125-ФЗ (в редакции федерального закона от 08.12.2010 года №348-ФЗ) «Об обязательном социальном страховании от несчастных случаев на производстве и профессиональных </a:t>
            </a:r>
            <a:r>
              <a:rPr lang="ru-RU" sz="22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заболеваний</a:t>
            </a: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a:t>
            </a:r>
          </a:p>
        </p:txBody>
      </p:sp>
      <p:pic>
        <p:nvPicPr>
          <p:cNvPr id="10242" name="Picture 2" descr="https://bzns.media/upload/resize_cache/iblock/675/932_932_1/675eb8c28c6b757a8938292f968d432a.jpg?28220714758383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8519" y="4280441"/>
            <a:ext cx="4859674" cy="2423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1536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2596" y="244699"/>
            <a:ext cx="8255359" cy="991673"/>
          </a:xfrm>
        </p:spPr>
        <p:txBody>
          <a:bodyPr>
            <a:normAutofit/>
          </a:bodyPr>
          <a:lstStyle/>
          <a:p>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Государственная экспертиза условий </a:t>
            </a:r>
            <a:r>
              <a:rPr lang="ru-RU" sz="2400" b="1" cap="all" dirty="0" smtClean="0">
                <a:solidFill>
                  <a:srgbClr val="C00000"/>
                </a:solidFill>
                <a:latin typeface="Tahoma" panose="020B0604030504040204" pitchFamily="34" charset="0"/>
                <a:ea typeface="Tahoma" panose="020B0604030504040204" pitchFamily="34" charset="0"/>
                <a:cs typeface="Tahoma" panose="020B0604030504040204" pitchFamily="34" charset="0"/>
              </a:rPr>
              <a:t>труда</a:t>
            </a:r>
            <a:endPar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3747751" y="1393389"/>
            <a:ext cx="8075054" cy="4351338"/>
          </a:xfrm>
        </p:spPr>
        <p:txBody>
          <a:bodyPr>
            <a:normAutofit lnSpcReduction="10000"/>
          </a:bodyPr>
          <a:lstStyle/>
          <a:p>
            <a:pPr marL="0" indent="450850">
              <a:lnSpc>
                <a:spcPct val="150000"/>
              </a:lnSpc>
              <a:buNone/>
            </a:pP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Экспертиза условий труда – комплексная оценка специалистами (экспертами) факторов производственной среды (физических, химических, биологических, тяжести труда и напряженности труда) по показателям факторов, оказывающих влияние на здоровье и работоспособность человека в процессе трудовой деятельности. Экспертиза условий труда (далее – ЭУТ) способствует реализации одной из целей трудового законодательства – созданию благоприятных условий труда (статья 1 ТК РФ).</a:t>
            </a:r>
          </a:p>
        </p:txBody>
      </p:sp>
      <p:pic>
        <p:nvPicPr>
          <p:cNvPr id="12290" name="Picture 2" descr="https://kaplanmorrell.com/wp-content/uploads/2015/11/Temporary-Seasonal-Employee-Workers-Comp-attorney-advice-1200x600.jpg"/>
          <p:cNvPicPr>
            <a:picLocks noChangeAspect="1" noChangeArrowheads="1"/>
          </p:cNvPicPr>
          <p:nvPr/>
        </p:nvPicPr>
        <p:blipFill rotWithShape="1">
          <a:blip r:embed="rId2">
            <a:extLst>
              <a:ext uri="{28A0092B-C50C-407E-A947-70E740481C1C}">
                <a14:useLocalDpi xmlns:a14="http://schemas.microsoft.com/office/drawing/2010/main" val="0"/>
              </a:ext>
            </a:extLst>
          </a:blip>
          <a:srcRect l="10808" r="51445"/>
          <a:stretch/>
        </p:blipFill>
        <p:spPr bwMode="auto">
          <a:xfrm>
            <a:off x="0" y="1236372"/>
            <a:ext cx="3487998" cy="4620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7678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dagmintrud.ru/upload/iblock/48e/48e7d972240c13534d310e30abbf65a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3322" y="703396"/>
            <a:ext cx="7620000" cy="570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7555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13657" y="872590"/>
            <a:ext cx="8706118" cy="5154724"/>
          </a:xfrm>
        </p:spPr>
        <p:txBody>
          <a:bodyPr>
            <a:noAutofit/>
          </a:bodyPr>
          <a:lstStyle/>
          <a:p>
            <a:pPr marL="0" indent="541338">
              <a:buNone/>
            </a:pP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Мы, многонациональный народ Российской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Федерации, соединенные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общей судьбой на своей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земле, утверждая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права и свободы человека, гражданский мир и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согласие, сохраняя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исторически сложившееся государственное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единство, исходя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из общепризнанных принципов равноправия и самоопределения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народов, чтя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память предков, передавших нам любовь и уважение к Отечеству, веру в добро и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справедливость, возрождая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суверенную государственность России и утверждая незыблемость ее демократической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основы, стремясь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обеспечить благополучие и процветание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России, исходя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из ответственности за свою Родину перед нынешним и будущими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поколениями, сознавая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себя частью мирового </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сообщества, принимаем </a:t>
            </a: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КОНСТИТУЦИЮ РОССИЙСКОЙ ФЕДЕРАЦИИ</a:t>
            </a:r>
            <a:r>
              <a:rPr lang="ru-RU" sz="2400" dirty="0" smtClean="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a:t>
            </a:r>
            <a:endPar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4" name="Рисунок 3" descr="https://avatars.mds.yandex.net/get-entity_search/979551/304048466/SUx168_2x">
            <a:hlinkClick r:id="rId2" tgtFrame="&quot;_blank&quot;"/>
          </p:cNvPr>
          <p:cNvPicPr/>
          <p:nvPr/>
        </p:nvPicPr>
        <p:blipFill rotWithShape="1">
          <a:blip r:embed="rId3">
            <a:extLst>
              <a:ext uri="{28A0092B-C50C-407E-A947-70E740481C1C}">
                <a14:useLocalDpi xmlns:a14="http://schemas.microsoft.com/office/drawing/2010/main" val="0"/>
              </a:ext>
            </a:extLst>
          </a:blip>
          <a:srcRect l="25806" t="3274" r="25310" b="12203"/>
          <a:stretch/>
        </p:blipFill>
        <p:spPr bwMode="auto">
          <a:xfrm>
            <a:off x="154547" y="1246075"/>
            <a:ext cx="2281908" cy="310698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550714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avatars.mds.yandex.net/get-entity_search/478647/295272923/SUx168_2x">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51515" y="1545463"/>
            <a:ext cx="2382592" cy="3412902"/>
          </a:xfrm>
          <a:prstGeom prst="rect">
            <a:avLst/>
          </a:prstGeom>
          <a:noFill/>
          <a:ln>
            <a:noFill/>
          </a:ln>
        </p:spPr>
      </p:pic>
      <p:sp>
        <p:nvSpPr>
          <p:cNvPr id="5" name="Объект 2"/>
          <p:cNvSpPr>
            <a:spLocks noGrp="1"/>
          </p:cNvSpPr>
          <p:nvPr>
            <p:ph idx="1"/>
          </p:nvPr>
        </p:nvSpPr>
        <p:spPr>
          <a:xfrm>
            <a:off x="3013657" y="872590"/>
            <a:ext cx="8706118" cy="5154724"/>
          </a:xfrm>
        </p:spPr>
        <p:txBody>
          <a:bodyPr>
            <a:noAutofit/>
          </a:bodyPr>
          <a:lstStyle/>
          <a:p>
            <a:pPr marL="0" indent="541338">
              <a:buNone/>
            </a:pPr>
            <a:r>
              <a:rPr lang="ru-RU" b="1" dirty="0">
                <a:solidFill>
                  <a:schemeClr val="accent6">
                    <a:lumMod val="50000"/>
                  </a:schemeClr>
                </a:solidFill>
              </a:rPr>
              <a:t>Трудовой кодекс Российской Федерации</a:t>
            </a:r>
            <a:endParaRPr lang="ru-RU" dirty="0">
              <a:solidFill>
                <a:schemeClr val="accent6">
                  <a:lumMod val="50000"/>
                </a:schemeClr>
              </a:solidFill>
            </a:endParaRPr>
          </a:p>
          <a:p>
            <a:pPr marL="0" indent="541338">
              <a:buNone/>
            </a:pPr>
            <a:r>
              <a:rPr lang="ru-RU" dirty="0">
                <a:solidFill>
                  <a:schemeClr val="accent6">
                    <a:lumMod val="50000"/>
                  </a:schemeClr>
                </a:solidFill>
              </a:rPr>
              <a:t>Кодифицированный законодательный акт о труде, Федеральный закон № 197-ФЗ от 30 декабря 2001 года. Введён в действие с 1 февраля 2002 года вместо действующего до него Кодекса законов о труде РСФСР от 1971 года. Кодекс определяет трудовые отношения между работниками и работодателями и имеет приоритетное значение перед другими принятыми федеральными законами, связанными с трудовыми отношениями, с Указами Президента РФ, Постановлениями Правительства РФ и др.</a:t>
            </a:r>
            <a:endPar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2693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81082" y="287852"/>
            <a:ext cx="8172718" cy="1325563"/>
          </a:xfrm>
        </p:spPr>
        <p:txBody>
          <a:bodyPr>
            <a:norm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Обязанности работодателя и работников в области охраны труда</a:t>
            </a:r>
            <a:b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br>
            <a:endParaRPr lang="ru-RU"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4340181" y="1354464"/>
            <a:ext cx="7451502" cy="5213762"/>
          </a:xfrm>
        </p:spPr>
        <p:txBody>
          <a:bodyPr>
            <a:noAutofit/>
          </a:bodyPr>
          <a:lstStyle/>
          <a:p>
            <a:pPr marL="0" indent="450850">
              <a:buNone/>
            </a:pPr>
            <a:r>
              <a:rPr lang="ru-RU" dirty="0">
                <a:solidFill>
                  <a:schemeClr val="accent6">
                    <a:lumMod val="50000"/>
                  </a:schemeClr>
                </a:solidFill>
              </a:rPr>
              <a:t>Обязанности работника в области охраны труда предусмотрены статьей 214 ТК РФ. Работник, в частности, обязан:</a:t>
            </a:r>
          </a:p>
          <a:p>
            <a:r>
              <a:rPr lang="ru-RU" dirty="0">
                <a:solidFill>
                  <a:schemeClr val="accent6">
                    <a:lumMod val="50000"/>
                  </a:schemeClr>
                </a:solidFill>
              </a:rPr>
              <a:t>соблюдать требования охраны труда;</a:t>
            </a:r>
          </a:p>
          <a:p>
            <a:r>
              <a:rPr lang="ru-RU" dirty="0">
                <a:solidFill>
                  <a:schemeClr val="accent6">
                    <a:lumMod val="50000"/>
                  </a:schemeClr>
                </a:solidFill>
              </a:rPr>
              <a:t>правильно применять средства индивидуальной и коллективной защиты;</a:t>
            </a:r>
          </a:p>
          <a:p>
            <a:r>
              <a:rPr lang="ru-RU" dirty="0">
                <a:solidFill>
                  <a:schemeClr val="accent6">
                    <a:lumMod val="50000"/>
                  </a:schemeClr>
                </a:solidFill>
              </a:rPr>
              <a:t>проходить обучение безопасным методам и приемам выполнения работ и оказанию первой помощи пострадавшим на производстве, инструктаж по охране труда, стажировку на рабочем месте, проверку знаний требований охраны труда</a:t>
            </a:r>
          </a:p>
        </p:txBody>
      </p:sp>
      <p:pic>
        <p:nvPicPr>
          <p:cNvPr id="1026" name="Picture 2" descr="https://law5.ru/wp-content/uploads/2015/11/glavnaya_pravi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54464"/>
            <a:ext cx="4248557" cy="3190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31376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37903" y="0"/>
            <a:ext cx="6356797" cy="1325563"/>
          </a:xfrm>
        </p:spPr>
        <p:txBody>
          <a:bodyPr>
            <a:normAutofit/>
          </a:bodyPr>
          <a:lstStyle/>
          <a:p>
            <a:pPr algn="ctr"/>
            <a:r>
              <a:rPr lang="ru-RU" sz="2400" cap="all" dirty="0">
                <a:solidFill>
                  <a:srgbClr val="C00000"/>
                </a:solidFill>
                <a:latin typeface="Tahoma" panose="020B0604030504040204" pitchFamily="34" charset="0"/>
                <a:ea typeface="Tahoma" panose="020B0604030504040204" pitchFamily="34" charset="0"/>
                <a:cs typeface="Tahoma" panose="020B0604030504040204" pitchFamily="34" charset="0"/>
              </a:rPr>
              <a:t>Работодатель обязан обеспечить (статья 212 ТК РФ):</a:t>
            </a:r>
          </a:p>
        </p:txBody>
      </p:sp>
      <p:sp>
        <p:nvSpPr>
          <p:cNvPr id="3" name="Объект 2"/>
          <p:cNvSpPr>
            <a:spLocks noGrp="1"/>
          </p:cNvSpPr>
          <p:nvPr>
            <p:ph idx="1"/>
          </p:nvPr>
        </p:nvSpPr>
        <p:spPr>
          <a:xfrm>
            <a:off x="4417453" y="1183895"/>
            <a:ext cx="7340958" cy="5062358"/>
          </a:xfrm>
        </p:spPr>
        <p:txBody>
          <a:bodyPr>
            <a:no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приобретение и выдачу за счет собственных средств специальной одежды и других средств специальной защиты;</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обучение безопасным методам работы;</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недопущение к работе лиц, не прошедших в установленном порядке обучение и инструктаж по охране труда, проверку знаний требований охраны труда, обязательные медицинские осмотры;</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проведение специальной оценки условий труда;</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работодатель со своей стороны обязан обеспечить условия соответствующие правилам охраны труда на каждом рабочем месте.</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 случаях, предусмотренных трудовым законодательством организовать проведение за счет собственных средств обязательных предварительных и периодических осмотров.</a:t>
            </a:r>
          </a:p>
        </p:txBody>
      </p:sp>
      <p:pic>
        <p:nvPicPr>
          <p:cNvPr id="2050" name="Picture 2" descr="http://u0217997.isp.regruhosting.ru/uploads/img/foto_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160" r="8907"/>
          <a:stretch/>
        </p:blipFill>
        <p:spPr bwMode="auto">
          <a:xfrm>
            <a:off x="124633" y="1325563"/>
            <a:ext cx="4292820" cy="2927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8622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02299" y="210579"/>
            <a:ext cx="7309834" cy="1090188"/>
          </a:xfrm>
        </p:spPr>
        <p:txBody>
          <a:bodyPr>
            <a:norm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Медицинские осмотры отдельных категорий </a:t>
            </a:r>
            <a:r>
              <a:rPr lang="ru-RU" sz="2400" b="1" cap="all" dirty="0" smtClean="0">
                <a:solidFill>
                  <a:srgbClr val="C00000"/>
                </a:solidFill>
                <a:latin typeface="Tahoma" panose="020B0604030504040204" pitchFamily="34" charset="0"/>
                <a:ea typeface="Tahoma" panose="020B0604030504040204" pitchFamily="34" charset="0"/>
                <a:cs typeface="Tahoma" panose="020B0604030504040204" pitchFamily="34" charset="0"/>
              </a:rPr>
              <a:t>работников</a:t>
            </a:r>
            <a:endPar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4171726" y="1159099"/>
            <a:ext cx="7805626" cy="5267458"/>
          </a:xfrm>
        </p:spPr>
        <p:txBody>
          <a:bodyPr>
            <a:noAutofit/>
          </a:bodyPr>
          <a:lstStyle/>
          <a:p>
            <a:pPr>
              <a:lnSpc>
                <a:spcPct val="110000"/>
              </a:lnSpc>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 целях предупреждения профессиональных заболеваний 10.04.2011 Минздрав разработал и утвердил приказ № 302н о прохождении медицинских осмотров Данный приказ был необходим для определения условий, при наступлении которых прохождение медицинских осмотров становилось обязательным</a:t>
            </a:r>
          </a:p>
          <a:p>
            <a:pPr>
              <a:lnSpc>
                <a:spcPct val="110000"/>
              </a:lnSpc>
            </a:pPr>
            <a:r>
              <a:rPr lang="ru-RU" sz="2000" u="sng"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На осмотр направляются все, кто занят: </a:t>
            </a:r>
          </a:p>
          <a:p>
            <a:pPr>
              <a:lnSpc>
                <a:spcPct val="110000"/>
              </a:lnSpc>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во вредных и опасных условиях труда (химические производства, ионизирующие излучения и т. д., полный перечень факторов указан в Приложении № 1 приказа № 302н); </a:t>
            </a:r>
          </a:p>
          <a:p>
            <a:pPr>
              <a:lnSpc>
                <a:spcPct val="110000"/>
              </a:lnSpc>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на определенного вида работах (на высоте, под водой, под землей и т. д., полный перечень указан в Приложении № 2 приказа № 302н). </a:t>
            </a:r>
          </a:p>
        </p:txBody>
      </p:sp>
      <p:pic>
        <p:nvPicPr>
          <p:cNvPr id="3074" name="Picture 2" descr="https://varicube.ru/wp-content/uploads/2018/01/l-1-768x46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32668"/>
            <a:ext cx="4171726" cy="2547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1996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35627" y="313610"/>
            <a:ext cx="7889383" cy="961399"/>
          </a:xfrm>
        </p:spPr>
        <p:txBody>
          <a:bodyPr>
            <a:norm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Организация охраны труда в </a:t>
            </a:r>
            <a:r>
              <a:rPr lang="ru-RU" sz="2400" b="1" cap="all" dirty="0" smtClean="0">
                <a:solidFill>
                  <a:srgbClr val="C00000"/>
                </a:solidFill>
                <a:latin typeface="Tahoma" panose="020B0604030504040204" pitchFamily="34" charset="0"/>
                <a:ea typeface="Tahoma" panose="020B0604030504040204" pitchFamily="34" charset="0"/>
                <a:cs typeface="Tahoma" panose="020B0604030504040204" pitchFamily="34" charset="0"/>
              </a:rPr>
              <a:t>организации</a:t>
            </a:r>
            <a:endPar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3825025" y="1275009"/>
            <a:ext cx="8152327" cy="5215944"/>
          </a:xfrm>
        </p:spPr>
        <p:txBody>
          <a:bodyPr>
            <a:noAutofit/>
          </a:bodyPr>
          <a:lstStyle/>
          <a:p>
            <a:pPr marL="0" indent="450850">
              <a:lnSpc>
                <a:spcPct val="120000"/>
              </a:lnSpc>
              <a:buNone/>
            </a:pP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Порядок организации охраны труда в организации зависит от численности работников и специфики ее деятельности.</a:t>
            </a:r>
          </a:p>
          <a:p>
            <a:pPr marL="0" indent="450850">
              <a:lnSpc>
                <a:spcPct val="120000"/>
              </a:lnSpc>
              <a:buNone/>
            </a:pP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Каждый работодатель, осуществляющий производственную деятельность, с численностью работающих более 50 человек создает службу охраны труда или вводит должность специалиста по охране труда. Работодатели с численностью работающих 50 и менее человек решение о необходимости создания службы охраны труда или введения должности специалиста по охране труда принимают самостоятельно с учетом специфики своей производственной деятельности.</a:t>
            </a:r>
          </a:p>
        </p:txBody>
      </p:sp>
      <p:pic>
        <p:nvPicPr>
          <p:cNvPr id="4098" name="Picture 2" descr="https://www.cmse.ie/wp-content/uploads/2015/04/iStock_000014454166Large.jpg"/>
          <p:cNvPicPr>
            <a:picLocks noChangeAspect="1" noChangeArrowheads="1"/>
          </p:cNvPicPr>
          <p:nvPr/>
        </p:nvPicPr>
        <p:blipFill rotWithShape="1">
          <a:blip r:embed="rId2">
            <a:extLst>
              <a:ext uri="{28A0092B-C50C-407E-A947-70E740481C1C}">
                <a14:useLocalDpi xmlns:a14="http://schemas.microsoft.com/office/drawing/2010/main" val="0"/>
              </a:ext>
            </a:extLst>
          </a:blip>
          <a:srcRect l="23350"/>
          <a:stretch/>
        </p:blipFill>
        <p:spPr bwMode="auto">
          <a:xfrm>
            <a:off x="0" y="1956052"/>
            <a:ext cx="3670479" cy="2582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60757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57601" y="262094"/>
            <a:ext cx="7348470" cy="729579"/>
          </a:xfrm>
        </p:spPr>
        <p:txBody>
          <a:bodyPr>
            <a:norm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Специальная оценка условий труда</a:t>
            </a:r>
          </a:p>
        </p:txBody>
      </p:sp>
      <p:sp>
        <p:nvSpPr>
          <p:cNvPr id="3" name="Объект 2"/>
          <p:cNvSpPr>
            <a:spLocks noGrp="1"/>
          </p:cNvSpPr>
          <p:nvPr>
            <p:ph idx="1"/>
          </p:nvPr>
        </p:nvSpPr>
        <p:spPr>
          <a:xfrm>
            <a:off x="4043966" y="1220319"/>
            <a:ext cx="7792792" cy="4897146"/>
          </a:xfrm>
        </p:spPr>
        <p:txBody>
          <a:bodyPr>
            <a:noAutofit/>
          </a:bodyPr>
          <a:lstStyle/>
          <a:p>
            <a:pPr marL="0" indent="450850">
              <a:lnSpc>
                <a:spcPct val="150000"/>
              </a:lnSpc>
              <a:spcAft>
                <a:spcPts val="600"/>
              </a:spcAft>
              <a:buNone/>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Специальная оценка условий труда – это единый комплекс мероприятий по идентификации вредных или опасных воздействий производственной среды и трудового процесса, с последующей оценкой уровня их воздействия на работников. При проведении такой специальной оценки должно учитываться отклонение фактических значений вредных факторов от значений, которые устанавливает Минтруда, как уполномоченный на это правительством РФ орган.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Именно такое определение СОУТ дает Федеральный Закон № 426-ФЗ. </a:t>
            </a:r>
          </a:p>
        </p:txBody>
      </p:sp>
      <p:pic>
        <p:nvPicPr>
          <p:cNvPr id="5122" name="Picture 2" descr="http://900igr.net/up/datas/156868/045.jpg"/>
          <p:cNvPicPr>
            <a:picLocks noChangeAspect="1" noChangeArrowheads="1"/>
          </p:cNvPicPr>
          <p:nvPr/>
        </p:nvPicPr>
        <p:blipFill rotWithShape="1">
          <a:blip r:embed="rId2">
            <a:extLst>
              <a:ext uri="{28A0092B-C50C-407E-A947-70E740481C1C}">
                <a14:useLocalDpi xmlns:a14="http://schemas.microsoft.com/office/drawing/2010/main" val="0"/>
              </a:ext>
            </a:extLst>
          </a:blip>
          <a:srcRect l="5200" t="26015" r="53110" b="27225"/>
          <a:stretch/>
        </p:blipFill>
        <p:spPr bwMode="auto">
          <a:xfrm>
            <a:off x="0" y="1378040"/>
            <a:ext cx="3812146" cy="3206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65144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93204" y="249216"/>
            <a:ext cx="7199291" cy="858368"/>
          </a:xfrm>
        </p:spPr>
        <p:txBody>
          <a:bodyPr>
            <a:noAutofit/>
          </a:bodyPr>
          <a:lstStyle/>
          <a:p>
            <a:pPr algn="ctr"/>
            <a:r>
              <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rPr>
              <a:t>Обеспечение прав работников на охрану </a:t>
            </a:r>
            <a:r>
              <a:rPr lang="ru-RU" sz="2400" b="1" cap="all" dirty="0" smtClean="0">
                <a:solidFill>
                  <a:srgbClr val="C00000"/>
                </a:solidFill>
                <a:latin typeface="Tahoma" panose="020B0604030504040204" pitchFamily="34" charset="0"/>
                <a:ea typeface="Tahoma" panose="020B0604030504040204" pitchFamily="34" charset="0"/>
                <a:cs typeface="Tahoma" panose="020B0604030504040204" pitchFamily="34" charset="0"/>
              </a:rPr>
              <a:t>труда</a:t>
            </a:r>
            <a:endParaRPr lang="ru-RU" sz="2400" b="1" cap="all"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3" name="Объект 2"/>
          <p:cNvSpPr>
            <a:spLocks noGrp="1"/>
          </p:cNvSpPr>
          <p:nvPr>
            <p:ph idx="1"/>
          </p:nvPr>
        </p:nvSpPr>
        <p:spPr>
          <a:xfrm>
            <a:off x="3490172" y="1107584"/>
            <a:ext cx="8332633" cy="5438059"/>
          </a:xfrm>
        </p:spPr>
        <p:txBody>
          <a:bodyPr>
            <a:noAutofit/>
          </a:bodyPr>
          <a:lstStyle/>
          <a:p>
            <a:pPr marL="0" indent="450850">
              <a:buNone/>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Право работника на охрану труда, на труд в условиях, отвечающих требованиям безопасности и гигиены, предусмотрено статьей 37 Конституции РФ, статьей 219 ТК РФ.</a:t>
            </a:r>
          </a:p>
          <a:p>
            <a:pPr marL="0" indent="450850">
              <a:buNone/>
            </a:pPr>
            <a:r>
              <a:rPr lang="ru-RU" sz="2000" u="sng"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Работник, в частности, имеет право на: </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рабочее место, соответствующее требованиям охраны труда; </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обязательное социальное страхование от несчастных случаев; </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отказ от выполнения работ в случае возникновения опасности для его жизни и здоровья вследствие нарушения требований охраны труда, за исключением случаев, предусмотренных федеральными законами, до устранения такой опасности; </a:t>
            </a:r>
          </a:p>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внеочередной медицинский осмотр (обследование) в соответствии с медицинскими рекомендациями с сохранением за ним места работы (должности) и среднего заработка во время прохождения указанного медицинского осмотра (обследования) и другие.</a:t>
            </a:r>
          </a:p>
        </p:txBody>
      </p:sp>
      <p:pic>
        <p:nvPicPr>
          <p:cNvPr id="6146" name="Picture 2" descr="http://belev.bezformata.ru/content/image1727408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45466"/>
            <a:ext cx="3122325" cy="3866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64335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59</TotalTime>
  <Words>862</Words>
  <Application>Microsoft Office PowerPoint</Application>
  <PresentationFormat>Широкоэкранный</PresentationFormat>
  <Paragraphs>47</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Calibri Light</vt:lpstr>
      <vt:lpstr>Tahoma</vt:lpstr>
      <vt:lpstr>Тема Office</vt:lpstr>
      <vt:lpstr> Охрана труда как правовой институт</vt:lpstr>
      <vt:lpstr>Презентация PowerPoint</vt:lpstr>
      <vt:lpstr>Презентация PowerPoint</vt:lpstr>
      <vt:lpstr>Обязанности работодателя и работников в области охраны труда </vt:lpstr>
      <vt:lpstr>Работодатель обязан обеспечить (статья 212 ТК РФ):</vt:lpstr>
      <vt:lpstr>Медицинские осмотры отдельных категорий работников</vt:lpstr>
      <vt:lpstr>Организация охраны труда в организации</vt:lpstr>
      <vt:lpstr>Специальная оценка условий труда</vt:lpstr>
      <vt:lpstr>Обеспечение прав работников на охрану труда</vt:lpstr>
      <vt:lpstr>Правовые основы законодательства костромской области в области охраны труда</vt:lpstr>
      <vt:lpstr>Правовые особенности охраны труда в образовательной организации дополнительного образования</vt:lpstr>
      <vt:lpstr>Несчастные случаи на производстве</vt:lpstr>
      <vt:lpstr>Обязательное социальное страхование работников от несчастных случаев на производстве и профессиональных заболеваний</vt:lpstr>
      <vt:lpstr>Государственная экспертиза условий труда</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Охрана труда как правовой институт</dc:title>
  <dc:creator>Пользователь</dc:creator>
  <cp:lastModifiedBy>Пользователь</cp:lastModifiedBy>
  <cp:revision>11</cp:revision>
  <dcterms:created xsi:type="dcterms:W3CDTF">2018-07-26T17:30:09Z</dcterms:created>
  <dcterms:modified xsi:type="dcterms:W3CDTF">2018-07-26T18:29:10Z</dcterms:modified>
</cp:coreProperties>
</file>